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  <p:sldMasterId id="2147483657" r:id="rId2"/>
    <p:sldMasterId id="2147483648" r:id="rId3"/>
    <p:sldMasterId id="2147483664" r:id="rId4"/>
  </p:sldMasterIdLst>
  <p:sldIdLst>
    <p:sldId id="256" r:id="rId5"/>
    <p:sldId id="260" r:id="rId6"/>
    <p:sldId id="264" r:id="rId7"/>
    <p:sldId id="269" r:id="rId8"/>
    <p:sldId id="270" r:id="rId9"/>
    <p:sldId id="272" r:id="rId10"/>
    <p:sldId id="271" r:id="rId11"/>
    <p:sldId id="273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447"/>
    <p:restoredTop sz="94649"/>
  </p:normalViewPr>
  <p:slideViewPr>
    <p:cSldViewPr snapToGrid="0" snapToObjects="1" showGuides="1">
      <p:cViewPr varScale="1">
        <p:scale>
          <a:sx n="70" d="100"/>
          <a:sy n="70" d="100"/>
        </p:scale>
        <p:origin x="6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2309558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3369094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3369094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396449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396449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67422" y="1681163"/>
            <a:ext cx="3385686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67422" y="2505075"/>
            <a:ext cx="338568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6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cused Text or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07632-CA87-1740-939D-4726862575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838818"/>
            <a:ext cx="10515600" cy="1325563"/>
          </a:xfrm>
        </p:spPr>
        <p:txBody>
          <a:bodyPr>
            <a:normAutofit/>
          </a:bodyPr>
          <a:lstStyle>
            <a:lvl1pPr algn="ctr">
              <a:defRPr sz="7200"/>
            </a:lvl1pPr>
          </a:lstStyle>
          <a:p>
            <a:r>
              <a:rPr lang="en-US" dirty="0"/>
              <a:t>Focused text </a:t>
            </a:r>
            <a:br>
              <a:rPr lang="en-US" dirty="0"/>
            </a:br>
            <a:r>
              <a:rPr lang="en-US" dirty="0"/>
              <a:t>goes here.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C0DA94-5718-9848-8555-BCE9B0BDB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B5E799-FE0E-EF4E-A9DB-2E24D980D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9C83A7-B801-C14F-8E73-15FF56442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4746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EC238-DEE6-A34D-B6A8-81A1A8405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55E3A1-6BD0-6C4B-BFBE-2A4F5EAA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CA809F-0AE7-9442-8AB0-8BED069C8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526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4147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505075"/>
            <a:ext cx="6914147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439652" y="1690688"/>
            <a:ext cx="691414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721C450-2626-644D-B79C-77EA4AFBE5E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1723111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9652" y="365125"/>
            <a:ext cx="6915735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439652" y="1681163"/>
            <a:ext cx="34049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39652" y="2505075"/>
            <a:ext cx="3404937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44590" y="1681163"/>
            <a:ext cx="351079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844590" y="2505075"/>
            <a:ext cx="3510798" cy="3684588"/>
          </a:xfrm>
        </p:spPr>
        <p:txBody>
          <a:bodyPr/>
          <a:lstStyle/>
          <a:p>
            <a:pPr lvl="0"/>
            <a:r>
              <a:rPr lang="en-US" dirty="0"/>
              <a:t>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E8A35E15-55CA-4941-969A-08FFCEA1BFB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01376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96448" y="365125"/>
            <a:ext cx="6958939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83060" y="1681163"/>
            <a:ext cx="2283830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83060" y="2505075"/>
            <a:ext cx="2283830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14921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14921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B28E6E6-EFC1-0B4D-AAEE-2BD1A424640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58030" y="1681163"/>
            <a:ext cx="229507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Text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5C162ADB-1ABA-AF43-BB62-10FB9317723B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058030" y="2505075"/>
            <a:ext cx="2295077" cy="3684588"/>
          </a:xfrm>
        </p:spPr>
        <p:txBody>
          <a:bodyPr/>
          <a:lstStyle/>
          <a:p>
            <a:pPr lvl="0"/>
            <a:r>
              <a:rPr lang="en-US" dirty="0"/>
              <a:t>Edit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7F4B2913-F302-B445-8791-6BFBB230E0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2313" y="782638"/>
            <a:ext cx="2859087" cy="5394325"/>
          </a:xfrm>
        </p:spPr>
        <p:txBody>
          <a:bodyPr anchor="ctr">
            <a:normAutofit/>
          </a:bodyPr>
          <a:lstStyle>
            <a:lvl1pPr marL="0" indent="0">
              <a:lnSpc>
                <a:spcPts val="4700"/>
              </a:lnSpc>
              <a:buNone/>
              <a:defRPr sz="3200" b="1">
                <a:solidFill>
                  <a:srgbClr val="FFFFFF"/>
                </a:solidFill>
              </a:defRPr>
            </a:lvl1pPr>
            <a:lvl2pPr marL="457200" indent="0">
              <a:buNone/>
              <a:defRPr sz="2800" b="1">
                <a:solidFill>
                  <a:srgbClr val="FFFFFF"/>
                </a:solidFill>
              </a:defRPr>
            </a:lvl2pPr>
            <a:lvl3pPr marL="914400" indent="0">
              <a:buNone/>
              <a:defRPr sz="2400" b="1">
                <a:solidFill>
                  <a:srgbClr val="FFFFFF"/>
                </a:solidFill>
              </a:defRPr>
            </a:lvl3pPr>
            <a:lvl4pPr marL="1371600" indent="0">
              <a:buNone/>
              <a:defRPr sz="2000" b="1">
                <a:solidFill>
                  <a:srgbClr val="FFFFFF"/>
                </a:solidFill>
              </a:defRPr>
            </a:lvl4pPr>
            <a:lvl5pPr marL="1828800" indent="0">
              <a:buNone/>
              <a:defRPr sz="2000" b="1">
                <a:solidFill>
                  <a:srgbClr val="FFFFFF"/>
                </a:solidFill>
              </a:defRPr>
            </a:lvl5pPr>
          </a:lstStyle>
          <a:p>
            <a:pPr lvl="0"/>
            <a:r>
              <a:rPr lang="en-US" dirty="0"/>
              <a:t>Sidebar content goes here. It can be a paragraph or a list of bullet points.</a:t>
            </a:r>
          </a:p>
        </p:txBody>
      </p:sp>
    </p:spTree>
    <p:extLst>
      <p:ext uri="{BB962C8B-B14F-4D97-AF65-F5344CB8AC3E}">
        <p14:creationId xmlns:p14="http://schemas.microsoft.com/office/powerpoint/2010/main" val="241400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/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1139C-A77E-4A4D-9005-D73627ACA5D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9B1035-060F-1846-90B7-2599478344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BA29F8-3E1A-0240-881A-49E611EB5C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5572479"/>
            <a:ext cx="10515600" cy="612775"/>
          </a:xfrm>
        </p:spPr>
        <p:txBody>
          <a:bodyPr/>
          <a:lstStyle/>
          <a:p>
            <a:pPr lvl="0"/>
            <a:r>
              <a:rPr lang="en-US" dirty="0"/>
              <a:t>Name Here  •  Date Here</a:t>
            </a:r>
          </a:p>
        </p:txBody>
      </p:sp>
    </p:spTree>
    <p:extLst>
      <p:ext uri="{BB962C8B-B14F-4D97-AF65-F5344CB8AC3E}">
        <p14:creationId xmlns:p14="http://schemas.microsoft.com/office/powerpoint/2010/main" val="6008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675851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451142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1175893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2881607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ransition/Section Hea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35AC6C-6AC6-AF46-9E38-DC821742C0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86677D-D4DA-714F-B010-614D4D916E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D2EDC5-BC8F-8645-A469-2ABF22F7ACC1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5547916"/>
            <a:ext cx="10515600" cy="39779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810348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D2A51-05C2-9A4A-8B8A-566D92B198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C3684-1ED6-B04A-A171-19B5A5F44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5075"/>
            <a:ext cx="10515600" cy="36718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4322CD-A55F-E449-B985-B68F75B0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E9560-27D1-8349-8A72-FE3CA3C5B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13E6C6-322A-6E46-AF6E-C329A0CCE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DAFFE63-F614-8B46-80D6-C1D1AA242E2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39788" y="1690688"/>
            <a:ext cx="5157787" cy="431007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14335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88385-9BB6-6046-8994-569CA0E33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40D36-6F10-564A-A07C-46FF786AB0F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4032BC-5BD0-A247-8C6E-14643DA41E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66F6208-FF55-3347-8908-92F075DEC56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C3B67B-4AA7-CC43-B90F-48297C42F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BD2168-9447-8546-A39A-21025CAB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F778A-CA70-AA43-947C-5CA481343820}" type="datetimeFigureOut">
              <a:rPr lang="en-US" smtClean="0"/>
              <a:t>9/28/2020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98B73C-9157-DF44-9072-6D6D3AAB2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B1B5AA2-892E-284A-8D49-C07FDCD88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A27A01-2167-8A4A-8A80-49BE715D97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43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223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Main Title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98155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Name Here • Date Here</a:t>
            </a:r>
          </a:p>
        </p:txBody>
      </p:sp>
    </p:spTree>
    <p:extLst>
      <p:ext uri="{BB962C8B-B14F-4D97-AF65-F5344CB8AC3E}">
        <p14:creationId xmlns:p14="http://schemas.microsoft.com/office/powerpoint/2010/main" val="3433179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1584"/>
            <a:ext cx="10515600" cy="25063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Transition Slide Here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547916"/>
            <a:ext cx="10515600" cy="478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Some subtext can provide clarity.</a:t>
            </a:r>
          </a:p>
        </p:txBody>
      </p:sp>
    </p:spTree>
    <p:extLst>
      <p:ext uri="{BB962C8B-B14F-4D97-AF65-F5344CB8AC3E}">
        <p14:creationId xmlns:p14="http://schemas.microsoft.com/office/powerpoint/2010/main" val="3184106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9" r:id="rId2"/>
    <p:sldLayoutId id="2147483670" r:id="rId3"/>
    <p:sldLayoutId id="2147483671" r:id="rId4"/>
    <p:sldLayoutId id="214748367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rgbClr val="FFFFFF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1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0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FFFFFF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9/28/2020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2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3D72859-36EF-1346-B9DF-A02FEE89227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1895C4-6FF7-8C46-B909-B794CB9E2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00" y="365125"/>
            <a:ext cx="701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5038C-B1A6-C543-9FDD-3E63D66B2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43400" y="1825625"/>
            <a:ext cx="701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D241-9E56-2040-A888-DFACA2DB8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DA0F778A-CA70-AA43-947C-5CA481343820}" type="datetimeFigureOut">
              <a:rPr lang="en-US" smtClean="0"/>
              <a:pPr/>
              <a:t>9/28/2020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29031-29BF-644B-B4A8-4E0CF9C6C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034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E88C-0112-8945-A50F-4C98D22BFC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56034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7A27A01-2167-8A4A-8A80-49BE715D97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68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Impact" panose="020B080603090205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9818D5D-EB7A-0147-9629-7059E4807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DISARM Milestone One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F435C28-F0A8-4449-B563-A09CB77BBA0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451015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DD8C71FE-AE42-B742-9E70-7BA1C3E4F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Members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D20F64B-002A-104E-8DCA-71B50C30B7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CSE Team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6E2CA8-2598-3047-945C-C1672E3B447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800" dirty="0"/>
              <a:t>Matthew Intriago</a:t>
            </a:r>
          </a:p>
          <a:p>
            <a:endParaRPr lang="en-US" dirty="0"/>
          </a:p>
          <a:p>
            <a:r>
              <a:rPr lang="en-US" sz="2000" dirty="0"/>
              <a:t>Control Subsystem Supporting Engineers</a:t>
            </a:r>
          </a:p>
          <a:p>
            <a:pPr lvl="1"/>
            <a:r>
              <a:rPr lang="en-US" sz="1600" dirty="0" err="1"/>
              <a:t>Nouraldean</a:t>
            </a:r>
            <a:r>
              <a:rPr lang="en-US" sz="1600" dirty="0"/>
              <a:t> El-</a:t>
            </a:r>
            <a:r>
              <a:rPr lang="en-US" sz="1600" dirty="0" err="1"/>
              <a:t>Chariti</a:t>
            </a:r>
            <a:endParaRPr lang="en-US" sz="1600" dirty="0"/>
          </a:p>
          <a:p>
            <a:pPr lvl="1"/>
            <a:r>
              <a:rPr lang="en-US" sz="1600" dirty="0"/>
              <a:t>Mike </a:t>
            </a:r>
            <a:r>
              <a:rPr lang="en-US" sz="1600" dirty="0" err="1"/>
              <a:t>Leard</a:t>
            </a:r>
            <a:endParaRPr lang="en-US" sz="1600" dirty="0"/>
          </a:p>
          <a:p>
            <a:pPr lvl="1"/>
            <a:r>
              <a:rPr lang="en-US" sz="1600" dirty="0"/>
              <a:t>Daniel Soto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1A1F9E-959B-4E42-B6F0-FC4C66D02E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01CC932-0477-784F-A947-8D45722D0A5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Project Manager</a:t>
            </a:r>
          </a:p>
          <a:p>
            <a:pPr lvl="1"/>
            <a:r>
              <a:rPr lang="en-US" sz="1800" dirty="0"/>
              <a:t>Kyle Watkins</a:t>
            </a:r>
          </a:p>
          <a:p>
            <a:pPr lvl="1"/>
            <a:endParaRPr lang="en-US" sz="1800" dirty="0"/>
          </a:p>
          <a:p>
            <a:r>
              <a:rPr lang="en-US" sz="2000" dirty="0"/>
              <a:t>Project Systems Engineer</a:t>
            </a:r>
          </a:p>
          <a:p>
            <a:pPr lvl="1"/>
            <a:r>
              <a:rPr lang="en-US" sz="1800" dirty="0"/>
              <a:t>Luca Rizza</a:t>
            </a:r>
          </a:p>
          <a:p>
            <a:pPr lvl="1"/>
            <a:endParaRPr lang="en-US" sz="1800" dirty="0"/>
          </a:p>
          <a:p>
            <a:pPr marL="0" indent="0">
              <a:buNone/>
            </a:pPr>
            <a:endParaRPr lang="en-US" sz="22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5D7B2CD-F040-1B49-AED1-6231BC27A6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AEE Team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83197B0-F836-D048-9B22-C06D250F163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Electronics</a:t>
            </a:r>
          </a:p>
          <a:p>
            <a:pPr lvl="1"/>
            <a:r>
              <a:rPr lang="en-US" sz="1800" dirty="0"/>
              <a:t>Mike </a:t>
            </a:r>
            <a:r>
              <a:rPr lang="en-US" sz="1800" dirty="0" err="1"/>
              <a:t>Leard</a:t>
            </a:r>
            <a:endParaRPr lang="en-US" sz="1800" dirty="0"/>
          </a:p>
          <a:p>
            <a:pPr lvl="1"/>
            <a:r>
              <a:rPr lang="en-US" sz="1800" dirty="0"/>
              <a:t>Ali </a:t>
            </a:r>
            <a:r>
              <a:rPr lang="en-US" sz="1800" dirty="0" err="1"/>
              <a:t>Lebbar</a:t>
            </a:r>
            <a:endParaRPr lang="en-US" sz="1800" dirty="0"/>
          </a:p>
          <a:p>
            <a:pPr lvl="1"/>
            <a:r>
              <a:rPr lang="en-US" sz="1800" dirty="0"/>
              <a:t>Davey </a:t>
            </a:r>
            <a:r>
              <a:rPr lang="en-US" sz="1800" dirty="0" err="1"/>
              <a:t>Reinoid</a:t>
            </a:r>
            <a:endParaRPr lang="en-US" sz="1800" dirty="0"/>
          </a:p>
          <a:p>
            <a:r>
              <a:rPr lang="en-US" sz="2000" dirty="0"/>
              <a:t>Grappling Mechanism</a:t>
            </a:r>
          </a:p>
          <a:p>
            <a:pPr lvl="1"/>
            <a:r>
              <a:rPr lang="en-US" sz="1800" dirty="0"/>
              <a:t>Daniel Soto</a:t>
            </a:r>
          </a:p>
          <a:p>
            <a:pPr lvl="1"/>
            <a:r>
              <a:rPr lang="en-US" sz="1800" dirty="0"/>
              <a:t>Laura </a:t>
            </a:r>
            <a:r>
              <a:rPr lang="en-US" sz="1800" dirty="0" err="1"/>
              <a:t>Guziczek</a:t>
            </a:r>
            <a:endParaRPr lang="en-US" sz="1800" dirty="0"/>
          </a:p>
          <a:p>
            <a:r>
              <a:rPr lang="en-US" sz="2000" dirty="0"/>
              <a:t>Structures</a:t>
            </a:r>
          </a:p>
          <a:p>
            <a:pPr lvl="1"/>
            <a:r>
              <a:rPr lang="en-US" sz="1800" dirty="0"/>
              <a:t>Vincent </a:t>
            </a:r>
            <a:r>
              <a:rPr lang="en-US" sz="1800" dirty="0" err="1"/>
              <a:t>Panicelli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4599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0D871-5056-1D4E-9EE3-7BCECD09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0C2D59-FAD0-954F-A099-74E2C6C4F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1802168"/>
            <a:ext cx="6914147" cy="367188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Divided into three sections</a:t>
            </a:r>
          </a:p>
          <a:p>
            <a:pPr lvl="1"/>
            <a:r>
              <a:rPr lang="en-US" dirty="0"/>
              <a:t>Grappling Device Autonomy</a:t>
            </a:r>
          </a:p>
          <a:p>
            <a:pPr lvl="1"/>
            <a:r>
              <a:rPr lang="en-US" dirty="0"/>
              <a:t>Grappling Device Manual Function</a:t>
            </a:r>
          </a:p>
          <a:p>
            <a:pPr lvl="1"/>
            <a:r>
              <a:rPr lang="en-US" dirty="0"/>
              <a:t>Grappling Device Simulation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7B1BFC-9AB1-4739-A7CC-8937B3D5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3" y="1690688"/>
            <a:ext cx="3145753" cy="239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1F4188-8CC2-4AFB-8F90-D2889015D23C}"/>
              </a:ext>
            </a:extLst>
          </p:cNvPr>
          <p:cNvSpPr txBox="1"/>
          <p:nvPr/>
        </p:nvSpPr>
        <p:spPr>
          <a:xfrm>
            <a:off x="680086" y="4167764"/>
            <a:ext cx="3042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</a:rPr>
              <a:t>Concept Model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AD604D6-1D06-43AA-B2E1-73554E2C4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5531628" y="253645"/>
            <a:ext cx="6343975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CFAEAA7-E0A6-4535-B8E4-D686DE0022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5285041"/>
              </p:ext>
            </p:extLst>
          </p:nvPr>
        </p:nvGraphicFramePr>
        <p:xfrm>
          <a:off x="4630720" y="3597169"/>
          <a:ext cx="6250673" cy="260565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02148">
                  <a:extLst>
                    <a:ext uri="{9D8B030D-6E8A-4147-A177-3AD203B41FA5}">
                      <a16:colId xmlns:a16="http://schemas.microsoft.com/office/drawing/2014/main" val="1463793591"/>
                    </a:ext>
                  </a:extLst>
                </a:gridCol>
                <a:gridCol w="2748525">
                  <a:extLst>
                    <a:ext uri="{9D8B030D-6E8A-4147-A177-3AD203B41FA5}">
                      <a16:colId xmlns:a16="http://schemas.microsoft.com/office/drawing/2014/main" val="2330175302"/>
                    </a:ext>
                  </a:extLst>
                </a:gridCol>
              </a:tblGrid>
              <a:tr h="144295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Requirement</a:t>
                      </a:r>
                      <a:endParaRPr lang="en-US" sz="11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994" marR="39994" marT="39994" marB="39994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Description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994" marR="39994" marT="39994" marB="39994"/>
                </a:tc>
                <a:extLst>
                  <a:ext uri="{0D108BD9-81ED-4DB2-BD59-A6C34878D82A}">
                    <a16:rowId xmlns:a16="http://schemas.microsoft.com/office/drawing/2014/main" val="3125973297"/>
                  </a:ext>
                </a:extLst>
              </a:tr>
              <a:tr h="79161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CNSY-09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994" marR="39994" marT="39994" marB="39994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The simulation shall demonstrate all the forces and stresses acting on the welding system.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994" marR="39994" marT="39994" marB="39994"/>
                </a:tc>
                <a:extLst>
                  <a:ext uri="{0D108BD9-81ED-4DB2-BD59-A6C34878D82A}">
                    <a16:rowId xmlns:a16="http://schemas.microsoft.com/office/drawing/2014/main" val="2877945098"/>
                  </a:ext>
                </a:extLst>
              </a:tr>
              <a:tr h="729068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CNSY-10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994" marR="39994" marT="39994" marB="39994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The simulation shall display the algorithm’s ability to adapt to different debris.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994" marR="39994" marT="39994" marB="39994"/>
                </a:tc>
                <a:extLst>
                  <a:ext uri="{0D108BD9-81ED-4DB2-BD59-A6C34878D82A}">
                    <a16:rowId xmlns:a16="http://schemas.microsoft.com/office/drawing/2014/main" val="23170835"/>
                  </a:ext>
                </a:extLst>
              </a:tr>
              <a:tr h="79161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>
                          <a:effectLst/>
                        </a:rPr>
                        <a:t>CNSY-11</a:t>
                      </a:r>
                      <a:endParaRPr lang="en-US" sz="2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994" marR="39994" marT="39994" marB="39994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The simulation shall demonstrate the weld in action and the thermal changes on the system.</a:t>
                      </a:r>
                      <a:endParaRPr lang="en-US" sz="2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39994" marR="39994" marT="39994" marB="39994"/>
                </a:tc>
                <a:extLst>
                  <a:ext uri="{0D108BD9-81ED-4DB2-BD59-A6C34878D82A}">
                    <a16:rowId xmlns:a16="http://schemas.microsoft.com/office/drawing/2014/main" val="28484342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4482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DE011-F836-4370-B4B5-763EFDFD5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Plan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89C1A856-C8D7-4D87-858B-06E988D753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6995460"/>
              </p:ext>
            </p:extLst>
          </p:nvPr>
        </p:nvGraphicFramePr>
        <p:xfrm>
          <a:off x="4535771" y="4728783"/>
          <a:ext cx="6913562" cy="110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56781">
                  <a:extLst>
                    <a:ext uri="{9D8B030D-6E8A-4147-A177-3AD203B41FA5}">
                      <a16:colId xmlns:a16="http://schemas.microsoft.com/office/drawing/2014/main" val="1903979207"/>
                    </a:ext>
                  </a:extLst>
                </a:gridCol>
                <a:gridCol w="3456781">
                  <a:extLst>
                    <a:ext uri="{9D8B030D-6E8A-4147-A177-3AD203B41FA5}">
                      <a16:colId xmlns:a16="http://schemas.microsoft.com/office/drawing/2014/main" val="31373528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TEST CASE 1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TEST CASE 2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6653699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Demonstrate algorithms ability to seam track a 27 </a:t>
                      </a:r>
                      <a:r>
                        <a:rPr lang="en-US" sz="1400" u="none" strike="noStrike" dirty="0" err="1">
                          <a:effectLst/>
                        </a:rPr>
                        <a:t>cubesat</a:t>
                      </a:r>
                      <a:r>
                        <a:rPr lang="en-US" sz="1400" u="none" strike="noStrike" dirty="0">
                          <a:effectLst/>
                        </a:rPr>
                        <a:t> unit debris.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u="none" strike="noStrike" dirty="0">
                          <a:effectLst/>
                        </a:rPr>
                        <a:t>Demonstrate algorithms ability to seam track a specific 10 unit </a:t>
                      </a:r>
                      <a:r>
                        <a:rPr lang="en-US" sz="1400" u="none" strike="noStrike" dirty="0" err="1">
                          <a:effectLst/>
                        </a:rPr>
                        <a:t>cubesat</a:t>
                      </a:r>
                      <a:r>
                        <a:rPr lang="en-US" sz="1400" u="none" strike="noStrike" dirty="0">
                          <a:effectLst/>
                        </a:rPr>
                        <a:t> debris surrounded by other orbited debris.</a:t>
                      </a:r>
                      <a:endParaRPr lang="en-US" sz="20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353364816"/>
                  </a:ext>
                </a:extLst>
              </a:tr>
            </a:tbl>
          </a:graphicData>
        </a:graphic>
      </p:graphicFrame>
      <p:pic>
        <p:nvPicPr>
          <p:cNvPr id="2050" name="Picture 2" descr="ros-logo | Owesome Engineering">
            <a:extLst>
              <a:ext uri="{FF2B5EF4-FFF2-40B4-BE49-F238E27FC236}">
                <a16:creationId xmlns:a16="http://schemas.microsoft.com/office/drawing/2014/main" id="{E3C57660-DEEB-4188-8A2A-8AA7C0DF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1" y="1690688"/>
            <a:ext cx="2895600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Gazebo : Media">
            <a:extLst>
              <a:ext uri="{FF2B5EF4-FFF2-40B4-BE49-F238E27FC236}">
                <a16:creationId xmlns:a16="http://schemas.microsoft.com/office/drawing/2014/main" id="{341B7C3F-D3E1-4C2F-A8F4-6B132EE092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63" y="3586163"/>
            <a:ext cx="197167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BEE1C6A9-3603-4EF7-AC42-C0BCB96ED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832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B586E5-76D6-42E6-A8D8-858CD4CE8712}"/>
              </a:ext>
            </a:extLst>
          </p:cNvPr>
          <p:cNvSpPr txBox="1"/>
          <p:nvPr/>
        </p:nvSpPr>
        <p:spPr>
          <a:xfrm>
            <a:off x="4535771" y="3452386"/>
            <a:ext cx="60937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Example:</a:t>
            </a:r>
          </a:p>
          <a:p>
            <a:endParaRPr lang="en-US" dirty="0">
              <a:solidFill>
                <a:srgbClr val="00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b="1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CNSY-10</a:t>
            </a:r>
            <a:r>
              <a:rPr lang="en-US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The simulation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shall display the algorithm’s ability to adapt to different debris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9527AE9-4027-4B3F-A65C-B4598AC22866}"/>
              </a:ext>
            </a:extLst>
          </p:cNvPr>
          <p:cNvSpPr txBox="1">
            <a:spLocks/>
          </p:cNvSpPr>
          <p:nvPr/>
        </p:nvSpPr>
        <p:spPr>
          <a:xfrm>
            <a:off x="4439066" y="1750219"/>
            <a:ext cx="6914147" cy="3671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Test cases are similar throughout the requirements</a:t>
            </a:r>
          </a:p>
          <a:p>
            <a:pPr lvl="1"/>
            <a:r>
              <a:rPr lang="en-US" dirty="0"/>
              <a:t>Algorithm will be tested using two debris sized models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17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5F40C-9C49-43AE-982D-ED18A5CC5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C759CB-E1C0-4834-B5A9-D184833F8E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9652" y="2121695"/>
            <a:ext cx="6914147" cy="4055268"/>
          </a:xfrm>
        </p:spPr>
        <p:txBody>
          <a:bodyPr>
            <a:normAutofit/>
          </a:bodyPr>
          <a:lstStyle/>
          <a:p>
            <a:pPr marL="0" marR="0" algn="l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</a:pP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dirty="0"/>
              <a:t>Developed a UML Diagram for algorithm control</a:t>
            </a:r>
          </a:p>
          <a:p>
            <a:r>
              <a:rPr lang="en-US" dirty="0"/>
              <a:t>DISARM system will consist of a simple interface where users will have access to the manual features of the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7F9E98-EA3E-44C8-838D-54B1AEC3B0D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73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96FAB4EC-887E-4925-858A-B620D30F9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3230" y="95534"/>
            <a:ext cx="508508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7F5A5A9-D238-4817-A63B-3EA54EEBC532}"/>
              </a:ext>
            </a:extLst>
          </p:cNvPr>
          <p:cNvSpPr txBox="1"/>
          <p:nvPr/>
        </p:nvSpPr>
        <p:spPr>
          <a:xfrm>
            <a:off x="873457" y="2456597"/>
            <a:ext cx="2866030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spcBef>
                <a:spcPts val="0"/>
              </a:spcBef>
              <a:spcAft>
                <a:spcPts val="600"/>
              </a:spcAft>
            </a:pPr>
            <a:r>
              <a:rPr lang="en-US" sz="2400" b="0" i="1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Figure 2: UML Diagram of Algorithm Control Flow</a:t>
            </a:r>
            <a:endParaRPr lang="en-US" sz="2400" b="0" dirty="0">
              <a:solidFill>
                <a:srgbClr val="FFFFFF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848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2BADE9BC-2EF2-41AE-AE48-CDC5EE183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119188"/>
            <a:ext cx="4552950" cy="461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5B2C00-3F28-4AD8-A789-B14A10B0C24B}"/>
              </a:ext>
            </a:extLst>
          </p:cNvPr>
          <p:cNvSpPr txBox="1"/>
          <p:nvPr/>
        </p:nvSpPr>
        <p:spPr>
          <a:xfrm>
            <a:off x="3156045" y="5869380"/>
            <a:ext cx="6093724" cy="100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600"/>
              </a:spcAft>
            </a:pPr>
            <a:r>
              <a:rPr lang="en-US" sz="1800" b="0" i="1" u="none" strike="noStrike" dirty="0">
                <a:solidFill>
                  <a:srgbClr val="FFFFFF"/>
                </a:solidFill>
                <a:effectLst/>
                <a:latin typeface="Times New Roman" panose="02020603050405020304" pitchFamily="18" charset="0"/>
              </a:rPr>
              <a:t>Figure 3: Mock-Up Interface</a:t>
            </a:r>
            <a:endParaRPr lang="en-US" b="0" dirty="0">
              <a:solidFill>
                <a:srgbClr val="FFFFFF"/>
              </a:solidFill>
              <a:effectLst/>
            </a:endParaRPr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3642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AAB07-2675-4A15-BD7B-602FB1134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Milestone Two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6D479B-DE19-466C-9AD3-B63BD2F5E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1) Design algorithm pseudocode</a:t>
            </a:r>
          </a:p>
          <a:p>
            <a:pPr marL="0" indent="0">
              <a:buNone/>
            </a:pPr>
            <a:r>
              <a:rPr lang="en-US" dirty="0"/>
              <a:t>2) Produce a draft of the algorithm</a:t>
            </a:r>
          </a:p>
          <a:p>
            <a:pPr marL="0" indent="0">
              <a:buNone/>
            </a:pPr>
            <a:r>
              <a:rPr lang="en-US" dirty="0"/>
              <a:t>3) Develop Gazebo models for 27 </a:t>
            </a:r>
            <a:r>
              <a:rPr lang="en-US" dirty="0" err="1"/>
              <a:t>cubesat</a:t>
            </a:r>
            <a:r>
              <a:rPr lang="en-US" dirty="0"/>
              <a:t> unit and 10 </a:t>
            </a:r>
            <a:r>
              <a:rPr lang="en-US" dirty="0" err="1"/>
              <a:t>cubesat</a:t>
            </a:r>
            <a:r>
              <a:rPr lang="en-US" dirty="0"/>
              <a:t> unit debris.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5ADB6B-DCA5-4645-8491-7217715B583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1606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0C574-1309-F34A-A336-29AE5CEFA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BDE168-AA7B-244E-9C82-4889B1CEF9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Matthew Intriago</a:t>
            </a:r>
          </a:p>
          <a:p>
            <a:r>
              <a:rPr lang="en-US" dirty="0"/>
              <a:t>Client: </a:t>
            </a:r>
            <a:r>
              <a:rPr lang="en-US" dirty="0" err="1"/>
              <a:t>Dr.Wilde</a:t>
            </a:r>
            <a:r>
              <a:rPr lang="en-US" dirty="0"/>
              <a:t> • Advisor: </a:t>
            </a:r>
            <a:r>
              <a:rPr lang="en-US" dirty="0" err="1"/>
              <a:t>Dr.Silaghi</a:t>
            </a:r>
            <a:r>
              <a:rPr lang="en-US" dirty="0"/>
              <a:t> • 8/30/2020</a:t>
            </a:r>
          </a:p>
        </p:txBody>
      </p:sp>
    </p:spTree>
    <p:extLst>
      <p:ext uri="{BB962C8B-B14F-4D97-AF65-F5344CB8AC3E}">
        <p14:creationId xmlns:p14="http://schemas.microsoft.com/office/powerpoint/2010/main" val="151930760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/Closing Slide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1AE2DF10-A182-F945-827E-B8D71FB5B98D}"/>
    </a:ext>
  </a:extLst>
</a:theme>
</file>

<file path=ppt/theme/theme2.xml><?xml version="1.0" encoding="utf-8"?>
<a:theme xmlns:a="http://schemas.openxmlformats.org/drawingml/2006/main" name="Transition/Section Header Slide">
  <a:themeElements>
    <a:clrScheme name="FloridaTech2019">
      <a:dk1>
        <a:srgbClr val="3A3A3A"/>
      </a:dk1>
      <a:lt1>
        <a:srgbClr val="AB946C"/>
      </a:lt1>
      <a:dk2>
        <a:srgbClr val="7700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A0509822-F3DF-9D44-A403-4158ECC22354}"/>
    </a:ext>
  </a:extLst>
</a:theme>
</file>

<file path=ppt/theme/theme3.xml><?xml version="1.0" encoding="utf-8"?>
<a:theme xmlns:a="http://schemas.openxmlformats.org/drawingml/2006/main" name="Main Content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3E8192AA-8800-D54F-873D-03AD7889CA63}"/>
    </a:ext>
  </a:extLst>
</a:theme>
</file>

<file path=ppt/theme/theme4.xml><?xml version="1.0" encoding="utf-8"?>
<a:theme xmlns:a="http://schemas.openxmlformats.org/drawingml/2006/main" name="Sidebar Slides">
  <a:themeElements>
    <a:clrScheme name="Custom 1">
      <a:dk1>
        <a:srgbClr val="3A3A3A"/>
      </a:dk1>
      <a:lt1>
        <a:srgbClr val="AB946C"/>
      </a:lt1>
      <a:dk2>
        <a:srgbClr val="8B0F00"/>
      </a:dk2>
      <a:lt2>
        <a:srgbClr val="D5D0C9"/>
      </a:lt2>
      <a:accent1>
        <a:srgbClr val="084670"/>
      </a:accent1>
      <a:accent2>
        <a:srgbClr val="FBC444"/>
      </a:accent2>
      <a:accent3>
        <a:srgbClr val="5D2162"/>
      </a:accent3>
      <a:accent4>
        <a:srgbClr val="A3B8BE"/>
      </a:accent4>
      <a:accent5>
        <a:srgbClr val="F49028"/>
      </a:accent5>
      <a:accent6>
        <a:srgbClr val="00546A"/>
      </a:accent6>
      <a:hlink>
        <a:srgbClr val="084670"/>
      </a:hlink>
      <a:folHlink>
        <a:srgbClr val="5F487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E8DDAB41-4FBA-9B41-8951-C8D69156D943}" vid="{02F0D7FB-0802-2D40-9E3E-9BE19A12D6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218-0419_FINAL_with-tagline</Template>
  <TotalTime>5849</TotalTime>
  <Words>293</Words>
  <Application>Microsoft Office PowerPoint</Application>
  <PresentationFormat>Widescreen</PresentationFormat>
  <Paragraphs>72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</vt:lpstr>
      <vt:lpstr>Impact</vt:lpstr>
      <vt:lpstr>Times New Roman</vt:lpstr>
      <vt:lpstr>Verdana</vt:lpstr>
      <vt:lpstr>Cover/Closing Slide</vt:lpstr>
      <vt:lpstr>Transition/Section Header Slide</vt:lpstr>
      <vt:lpstr>Main Content</vt:lpstr>
      <vt:lpstr>Sidebar Slides</vt:lpstr>
      <vt:lpstr>DISARM Milestone One</vt:lpstr>
      <vt:lpstr>Project Members</vt:lpstr>
      <vt:lpstr>Requirements</vt:lpstr>
      <vt:lpstr>Test Plan</vt:lpstr>
      <vt:lpstr>Design</vt:lpstr>
      <vt:lpstr>PowerPoint Presentation</vt:lpstr>
      <vt:lpstr>PowerPoint Presentation</vt:lpstr>
      <vt:lpstr>Milestone Two Steps</vt:lpstr>
      <vt:lpstr>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Debris Grappling System</dc:title>
  <dc:creator>Matthew Intriago</dc:creator>
  <cp:lastModifiedBy>Matthew Intriago</cp:lastModifiedBy>
  <cp:revision>9</cp:revision>
  <dcterms:created xsi:type="dcterms:W3CDTF">2020-08-31T01:30:13Z</dcterms:created>
  <dcterms:modified xsi:type="dcterms:W3CDTF">2020-09-28T19:50:00Z</dcterms:modified>
</cp:coreProperties>
</file>